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0" name="Google Shape;7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0: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52" name="Google Shape;25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74" name="Google Shape;27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6" name="Google Shape;7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98" name="Google Shape;9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20" name="Google Shape;12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5: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42" name="Google Shape;14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6: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64" name="Google Shape;16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86" name="Google Shape;18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8: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08" name="Google Shape;20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9: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30" name="Google Shape;23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a:lvl2pPr>
            <a:lvl3pPr lvl="2" marR="0" algn="l">
              <a:lnSpc>
                <a:spcPct val="100000"/>
              </a:lnSpc>
              <a:spcBef>
                <a:spcPts val="0"/>
              </a:spcBef>
              <a:spcAft>
                <a:spcPts val="0"/>
              </a:spcAft>
              <a:buSzPts val="1400"/>
              <a:buNone/>
              <a:defRPr/>
            </a:lvl3pPr>
            <a:lvl4pPr lvl="3" marR="0" algn="l">
              <a:lnSpc>
                <a:spcPct val="100000"/>
              </a:lnSpc>
              <a:spcBef>
                <a:spcPts val="0"/>
              </a:spcBef>
              <a:spcAft>
                <a:spcPts val="0"/>
              </a:spcAft>
              <a:buSzPts val="1400"/>
              <a:buNone/>
              <a:defRPr/>
            </a:lvl4pPr>
            <a:lvl5pPr lvl="4" marR="0" algn="l">
              <a:lnSpc>
                <a:spcPct val="100000"/>
              </a:lnSpc>
              <a:spcBef>
                <a:spcPts val="0"/>
              </a:spcBef>
              <a:spcAft>
                <a:spcPts val="0"/>
              </a:spcAft>
              <a:buSzPts val="1400"/>
              <a:buNone/>
              <a:defRPr/>
            </a:lvl5pPr>
            <a:lvl6pPr lvl="5" marR="0" algn="l">
              <a:lnSpc>
                <a:spcPct val="100000"/>
              </a:lnSpc>
              <a:spcBef>
                <a:spcPts val="0"/>
              </a:spcBef>
              <a:spcAft>
                <a:spcPts val="0"/>
              </a:spcAft>
              <a:buSzPts val="1400"/>
              <a:buNone/>
              <a:defRPr/>
            </a:lvl6pPr>
            <a:lvl7pPr lvl="6" marR="0" algn="l">
              <a:lnSpc>
                <a:spcPct val="100000"/>
              </a:lnSpc>
              <a:spcBef>
                <a:spcPts val="0"/>
              </a:spcBef>
              <a:spcAft>
                <a:spcPts val="0"/>
              </a:spcAft>
              <a:buSzPts val="1400"/>
              <a:buNone/>
              <a:defRPr/>
            </a:lvl7pPr>
            <a:lvl8pPr lvl="7" marR="0" algn="l">
              <a:lnSpc>
                <a:spcPct val="100000"/>
              </a:lnSpc>
              <a:spcBef>
                <a:spcPts val="0"/>
              </a:spcBef>
              <a:spcAft>
                <a:spcPts val="0"/>
              </a:spcAft>
              <a:buSzPts val="1400"/>
              <a:buNone/>
              <a:defRPr/>
            </a:lvl8pPr>
            <a:lvl9pPr lvl="8" marR="0" algn="l">
              <a:lnSpc>
                <a:spcPct val="100000"/>
              </a:lnSpc>
              <a:spcBef>
                <a:spcPts val="0"/>
              </a:spcBef>
              <a:spcAft>
                <a:spcPts val="0"/>
              </a:spcAft>
              <a:buSzPts val="1400"/>
              <a:buNone/>
              <a:defRPr/>
            </a:lvl9pPr>
          </a:lstStyle>
          <a:p/>
        </p:txBody>
      </p:sp>
      <p:sp>
        <p:nvSpPr>
          <p:cNvPr id="13" name="Google Shape;13;p2"/>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0" name="Google Shape;20;p3"/>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1" name="Google Shape;21;p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3" name="Google Shape;23;p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24" name="Shape 24"/>
        <p:cNvGrpSpPr/>
        <p:nvPr/>
      </p:nvGrpSpPr>
      <p:grpSpPr>
        <a:xfrm>
          <a:off x="0" y="0"/>
          <a:ext cx="0" cy="0"/>
          <a:chOff x="0" y="0"/>
          <a:chExt cx="0" cy="0"/>
        </a:xfrm>
      </p:grpSpPr>
      <p:sp>
        <p:nvSpPr>
          <p:cNvPr id="25" name="Google Shape;25;p4"/>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7" name="Google Shape;27;p4"/>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8" name="Google Shape;28;p4"/>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9" name="Google Shape;29;p4"/>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0" name="Google Shape;30;p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2" name="Google Shape;32;p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6" name="Google Shape;36;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8" name="Shape 38"/>
        <p:cNvGrpSpPr/>
        <p:nvPr/>
      </p:nvGrpSpPr>
      <p:grpSpPr>
        <a:xfrm>
          <a:off x="0" y="0"/>
          <a:ext cx="0" cy="0"/>
          <a:chOff x="0" y="0"/>
          <a:chExt cx="0" cy="0"/>
        </a:xfrm>
      </p:grpSpPr>
      <p:sp>
        <p:nvSpPr>
          <p:cNvPr id="39" name="Google Shape;39;p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1" name="Google Shape;41;p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2" name="Shape 42"/>
        <p:cNvGrpSpPr/>
        <p:nvPr/>
      </p:nvGrpSpPr>
      <p:grpSpPr>
        <a:xfrm>
          <a:off x="0" y="0"/>
          <a:ext cx="0" cy="0"/>
          <a:chOff x="0" y="0"/>
          <a:chExt cx="0" cy="0"/>
        </a:xfrm>
      </p:grpSpPr>
      <p:sp>
        <p:nvSpPr>
          <p:cNvPr id="43" name="Google Shape;43;p7"/>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45" name="Google Shape;45;p7"/>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46" name="Google Shape;46;p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49" name="Shape 49"/>
        <p:cNvGrpSpPr/>
        <p:nvPr/>
      </p:nvGrpSpPr>
      <p:grpSpPr>
        <a:xfrm>
          <a:off x="0" y="0"/>
          <a:ext cx="0" cy="0"/>
          <a:chOff x="0" y="0"/>
          <a:chExt cx="0" cy="0"/>
        </a:xfrm>
      </p:grpSpPr>
      <p:sp>
        <p:nvSpPr>
          <p:cNvPr id="50" name="Google Shape;50;p8"/>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
          <p:cNvSpPr/>
          <p:nvPr>
            <p:ph idx="2" type="pic"/>
          </p:nvPr>
        </p:nvSpPr>
        <p:spPr>
          <a:xfrm>
            <a:off x="5183187" y="987425"/>
            <a:ext cx="6172199" cy="4873624"/>
          </a:xfrm>
          <a:prstGeom prst="rect">
            <a:avLst/>
          </a:prstGeom>
          <a:noFill/>
          <a:ln>
            <a:noFill/>
          </a:ln>
        </p:spPr>
      </p:sp>
      <p:sp>
        <p:nvSpPr>
          <p:cNvPr id="52" name="Google Shape;52;p8"/>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3" name="Google Shape;53;p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5" name="Google Shape;55;p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56" name="Shape 56"/>
        <p:cNvGrpSpPr/>
        <p:nvPr/>
      </p:nvGrpSpPr>
      <p:grpSpPr>
        <a:xfrm>
          <a:off x="0" y="0"/>
          <a:ext cx="0" cy="0"/>
          <a:chOff x="0" y="0"/>
          <a:chExt cx="0" cy="0"/>
        </a:xfrm>
      </p:grpSpPr>
      <p:sp>
        <p:nvSpPr>
          <p:cNvPr id="57" name="Google Shape;57;p9"/>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59" name="Google Shape;59;p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2" name="Shape 62"/>
        <p:cNvGrpSpPr/>
        <p:nvPr/>
      </p:nvGrpSpPr>
      <p:grpSpPr>
        <a:xfrm>
          <a:off x="0" y="0"/>
          <a:ext cx="0" cy="0"/>
          <a:chOff x="0" y="0"/>
          <a:chExt cx="0" cy="0"/>
        </a:xfrm>
      </p:grpSpPr>
      <p:sp>
        <p:nvSpPr>
          <p:cNvPr id="63" name="Google Shape;63;p10"/>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img.freepik.com/foto-gratis/hombre-hacker-laptop_144627-25527.jpg?size=626&amp;ext=jpg&amp;ga=GA1.2.852125583.1645738912"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img.freepik.com/foto-gratis/dedo-presionando-boton-pirata-negro-descarga-ilegal-torrent_482257-45091.jpg?size=626&amp;ext=jpg&amp;ga=GA1.2.852125583.1645738912" TargetMode="Externa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img.freepik.com/vector-gratis/composicion-realista-codigo-pirata-informatico-color-persona-crea-codigos-piratear-robar-informacion-vectorial-ilustracion_1284-18005.jpg?size=626&amp;ext=jpg&amp;ga=GA1.2.852125583.1645738912"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img.freepik.com/foto-gratis/ladrones-usan-sombrero-negro-sostienen-telefono-tarjeta-inteligente-gris_1150-15149.jpg?size=626&amp;ext=jpg&amp;ga=GA1.2.852125583.1645738912"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cdn.pixabay.com/photo/2017/09/02/23/13/identity-theft-2708855_960_720.jpg"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img.freepik.com/foto-gratis/hacker-enmascarado-sudadera-capucha-ocultar-su-identidad-penal-internet_482257-21751.jpg?t=st=1656749241~exp=1656749841~hmac=ac65d33f8bd3171c9fc6515695e827b1285699b71aa03142ab0cef8c0a14fba2&amp;w=1060"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1"/>
          <p:cNvSpPr/>
          <p:nvPr/>
        </p:nvSpPr>
        <p:spPr>
          <a:xfrm>
            <a:off x="2332841" y="1778660"/>
            <a:ext cx="7588333" cy="1211283"/>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457200" marR="0" rtl="0" algn="ctr">
              <a:lnSpc>
                <a:spcPct val="115000"/>
              </a:lnSpc>
              <a:spcBef>
                <a:spcPts val="0"/>
              </a:spcBef>
              <a:spcAft>
                <a:spcPts val="0"/>
              </a:spcAft>
              <a:buClr>
                <a:srgbClr val="000000"/>
              </a:buClr>
              <a:buSzPts val="2000"/>
              <a:buFont typeface="Arial"/>
              <a:buNone/>
            </a:pPr>
            <a:r>
              <a:rPr b="1" i="0" lang="es-ES" sz="2000" u="none" cap="none" strike="noStrike">
                <a:solidFill>
                  <a:schemeClr val="dk1"/>
                </a:solidFill>
                <a:latin typeface="Arial"/>
                <a:ea typeface="Arial"/>
                <a:cs typeface="Arial"/>
                <a:sym typeface="Arial"/>
              </a:rPr>
              <a:t>CF03_1.6_TiposAtaquesWeb_Sliders</a:t>
            </a:r>
            <a:endParaRPr b="1" i="0" sz="2000" u="none" cap="none" strike="noStrike">
              <a:solidFill>
                <a:schemeClr val="dk1"/>
              </a:solidFill>
              <a:latin typeface="Arial"/>
              <a:ea typeface="Arial"/>
              <a:cs typeface="Arial"/>
              <a:sym typeface="Arial"/>
            </a:endParaRPr>
          </a:p>
        </p:txBody>
      </p:sp>
      <p:sp>
        <p:nvSpPr>
          <p:cNvPr id="73" name="Google Shape;73;p11"/>
          <p:cNvSpPr/>
          <p:nvPr/>
        </p:nvSpPr>
        <p:spPr>
          <a:xfrm>
            <a:off x="495465" y="4542552"/>
            <a:ext cx="10869222" cy="77662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595959"/>
              </a:buClr>
              <a:buSzPts val="1400"/>
              <a:buFont typeface="Arial"/>
              <a:buNone/>
            </a:pPr>
            <a:r>
              <a:rPr b="1" i="0" lang="es-ES" sz="1400" u="none" cap="none" strike="noStrike">
                <a:solidFill>
                  <a:srgbClr val="595959"/>
                </a:solidFill>
                <a:latin typeface="Arial"/>
                <a:ea typeface="Arial"/>
                <a:cs typeface="Arial"/>
                <a:sym typeface="Arial"/>
              </a:rPr>
              <a:t>Recomendaciones generales: </a:t>
            </a:r>
            <a:endParaRPr b="0" i="0" sz="1400" u="none" cap="none" strike="noStrike">
              <a:solidFill>
                <a:srgbClr val="595959"/>
              </a:solidFill>
              <a:latin typeface="Arial"/>
              <a:ea typeface="Arial"/>
              <a:cs typeface="Arial"/>
              <a:sym typeface="Arial"/>
            </a:endParaRPr>
          </a:p>
          <a:p>
            <a:pPr indent="0" lvl="0" marL="0" marR="0" rtl="0" algn="just">
              <a:lnSpc>
                <a:spcPct val="90000"/>
              </a:lnSpc>
              <a:spcBef>
                <a:spcPts val="800"/>
              </a:spcBef>
              <a:spcAft>
                <a:spcPts val="0"/>
              </a:spcAft>
              <a:buClr>
                <a:srgbClr val="595959"/>
              </a:buClr>
              <a:buSzPts val="1400"/>
              <a:buFont typeface="Arial"/>
              <a:buNone/>
            </a:pPr>
            <a:r>
              <a:rPr b="0" i="0" lang="es-ES" sz="1400" u="none" cap="none" strike="noStrike">
                <a:solidFill>
                  <a:srgbClr val="595959"/>
                </a:solidFill>
                <a:latin typeface="Arial"/>
                <a:ea typeface="Arial"/>
                <a:cs typeface="Arial"/>
                <a:sym typeface="Arial"/>
              </a:rPr>
              <a:t>Emplear imágenes y gráficas puntuales, que faciliten resumir y esquematizar conceptos puntuales. Los conceptos deben abordarse de manera clara.</a:t>
            </a:r>
            <a:endParaRPr b="0" i="0" sz="1400" u="none" cap="none" strike="noStrike">
              <a:solidFill>
                <a:srgbClr val="595959"/>
              </a:solidFill>
              <a:latin typeface="Arial"/>
              <a:ea typeface="Arial"/>
              <a:cs typeface="Arial"/>
              <a:sym typeface="Arial"/>
            </a:endParaRPr>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55" name="Google Shape;255;p20"/>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256" name="Google Shape;256;p20"/>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257" name="Google Shape;257;p20"/>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https://img.freepik.com/foto-gratis/hombre-hacker-laptop_144627-25527.jpg?size=626&amp;ext=jpg&amp;ga=GA1.2.852125583.1645738912</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258" name="Google Shape;258;p20"/>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9" name="Google Shape;259;p20"/>
          <p:cNvSpPr txBox="1"/>
          <p:nvPr/>
        </p:nvSpPr>
        <p:spPr>
          <a:xfrm>
            <a:off x="1285370" y="1213520"/>
            <a:ext cx="5757333"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Utilización de componentes con vulnerabilidades conocidas </a:t>
            </a:r>
            <a:endParaRPr b="1" i="0" sz="1800" u="none" cap="none" strike="noStrike">
              <a:solidFill>
                <a:srgbClr val="000000"/>
              </a:solidFill>
              <a:latin typeface="Arial"/>
              <a:ea typeface="Arial"/>
              <a:cs typeface="Arial"/>
              <a:sym typeface="Arial"/>
            </a:endParaRPr>
          </a:p>
        </p:txBody>
      </p:sp>
      <p:sp>
        <p:nvSpPr>
          <p:cNvPr id="260" name="Google Shape;260;p20"/>
          <p:cNvSpPr txBox="1"/>
          <p:nvPr/>
        </p:nvSpPr>
        <p:spPr>
          <a:xfrm>
            <a:off x="717400" y="2482525"/>
            <a:ext cx="2796600" cy="3109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emplean librerías o </a:t>
            </a:r>
            <a:r>
              <a:rPr b="1" i="1" lang="es-ES" sz="1400" u="none" cap="none" strike="noStrike">
                <a:solidFill>
                  <a:srgbClr val="000000"/>
                </a:solidFill>
                <a:latin typeface="Arial"/>
                <a:ea typeface="Arial"/>
                <a:cs typeface="Arial"/>
                <a:sym typeface="Arial"/>
              </a:rPr>
              <a:t>frameworks</a:t>
            </a:r>
            <a:r>
              <a:rPr b="0" i="0" lang="es-ES" sz="1400" u="none" cap="none" strike="noStrike">
                <a:solidFill>
                  <a:srgbClr val="000000"/>
                </a:solidFill>
                <a:latin typeface="Arial"/>
                <a:ea typeface="Arial"/>
                <a:cs typeface="Arial"/>
                <a:sym typeface="Arial"/>
              </a:rPr>
              <a:t> que contienen vulnerabilidades.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por esto que es importante actualizar estos componentes o revisar el historial de revisiones para comprobar las mejoras de seguridad implementadas.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61" name="Google Shape;261;p20"/>
          <p:cNvSpPr/>
          <p:nvPr/>
        </p:nvSpPr>
        <p:spPr>
          <a:xfrm>
            <a:off x="2545503" y="6207551"/>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2" name="Google Shape;262;p20"/>
          <p:cNvSpPr/>
          <p:nvPr/>
        </p:nvSpPr>
        <p:spPr>
          <a:xfrm>
            <a:off x="212846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3" name="Google Shape;263;p20"/>
          <p:cNvSpPr/>
          <p:nvPr/>
        </p:nvSpPr>
        <p:spPr>
          <a:xfrm>
            <a:off x="2942117" y="621445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4" name="Google Shape;264;p20"/>
          <p:cNvSpPr/>
          <p:nvPr/>
        </p:nvSpPr>
        <p:spPr>
          <a:xfrm>
            <a:off x="173104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5" name="Google Shape;265;p20"/>
          <p:cNvSpPr/>
          <p:nvPr/>
        </p:nvSpPr>
        <p:spPr>
          <a:xfrm>
            <a:off x="375577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6" name="Google Shape;266;p20"/>
          <p:cNvSpPr/>
          <p:nvPr/>
        </p:nvSpPr>
        <p:spPr>
          <a:xfrm>
            <a:off x="335835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7" name="Google Shape;267;p20"/>
          <p:cNvSpPr/>
          <p:nvPr/>
        </p:nvSpPr>
        <p:spPr>
          <a:xfrm>
            <a:off x="4543310"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8" name="Google Shape;268;p20"/>
          <p:cNvSpPr/>
          <p:nvPr/>
        </p:nvSpPr>
        <p:spPr>
          <a:xfrm>
            <a:off x="4991434"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9" name="Google Shape;269;p20"/>
          <p:cNvSpPr/>
          <p:nvPr/>
        </p:nvSpPr>
        <p:spPr>
          <a:xfrm>
            <a:off x="4145896"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0" name="Google Shape;270;p20"/>
          <p:cNvSpPr/>
          <p:nvPr/>
        </p:nvSpPr>
        <p:spPr>
          <a:xfrm>
            <a:off x="5407675" y="618435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71" name="Google Shape;271;p20"/>
          <p:cNvPicPr preferRelativeResize="0"/>
          <p:nvPr/>
        </p:nvPicPr>
        <p:blipFill rotWithShape="1">
          <a:blip r:embed="rId4">
            <a:alphaModFix/>
          </a:blip>
          <a:srcRect b="0" l="0" r="0" t="0"/>
          <a:stretch/>
        </p:blipFill>
        <p:spPr>
          <a:xfrm>
            <a:off x="3755775" y="2714325"/>
            <a:ext cx="3762000" cy="2508000"/>
          </a:xfrm>
          <a:prstGeom prst="rect">
            <a:avLst/>
          </a:prstGeom>
          <a:noFill/>
          <a:ln>
            <a:noFill/>
          </a:ln>
        </p:spPr>
      </p:pic>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1"/>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77" name="Google Shape;277;p21"/>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278" name="Google Shape;278;p21"/>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279" name="Google Shape;279;p21"/>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s-ES" sz="1200" u="sng" cap="none" strike="noStrike">
                <a:solidFill>
                  <a:schemeClr val="hlink"/>
                </a:solidFill>
                <a:latin typeface="Arial"/>
                <a:ea typeface="Arial"/>
                <a:cs typeface="Arial"/>
                <a:sym typeface="Arial"/>
                <a:hlinkClick r:id="rId3"/>
              </a:rPr>
              <a:t>https://img.freepik.com/foto-gratis/dedo-presionando-boton-pirata-negro-descarga-ilegal-torrent_482257-45091.jpg?size=626&amp;ext=jpg&amp;ga=GA1.2.852125583.1645738912</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280" name="Google Shape;280;p21"/>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1" name="Google Shape;281;p21"/>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Redirecciones y reenvíos validados </a:t>
            </a:r>
            <a:endParaRPr b="1" i="0" sz="1800" u="none" cap="none" strike="noStrike">
              <a:solidFill>
                <a:srgbClr val="000000"/>
              </a:solidFill>
              <a:latin typeface="Arial"/>
              <a:ea typeface="Arial"/>
              <a:cs typeface="Arial"/>
              <a:sym typeface="Arial"/>
            </a:endParaRPr>
          </a:p>
        </p:txBody>
      </p:sp>
      <p:sp>
        <p:nvSpPr>
          <p:cNvPr id="282" name="Google Shape;282;p21"/>
          <p:cNvSpPr txBox="1"/>
          <p:nvPr/>
        </p:nvSpPr>
        <p:spPr>
          <a:xfrm>
            <a:off x="765549" y="2849050"/>
            <a:ext cx="2807400" cy="28938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al redireccionar al usuario a otra página, no se comprueba que el destino sea válido.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por esto que se puede redirigir a un usuario a una página que contenga contenido malicioso para robar las credenciales de dicho usuario. </a:t>
            </a: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83" name="Google Shape;283;p21"/>
          <p:cNvSpPr/>
          <p:nvPr/>
        </p:nvSpPr>
        <p:spPr>
          <a:xfrm>
            <a:off x="2545503" y="6207551"/>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4" name="Google Shape;284;p21"/>
          <p:cNvSpPr/>
          <p:nvPr/>
        </p:nvSpPr>
        <p:spPr>
          <a:xfrm>
            <a:off x="212846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5" name="Google Shape;285;p21"/>
          <p:cNvSpPr/>
          <p:nvPr/>
        </p:nvSpPr>
        <p:spPr>
          <a:xfrm>
            <a:off x="2942117" y="621445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6" name="Google Shape;286;p21"/>
          <p:cNvSpPr/>
          <p:nvPr/>
        </p:nvSpPr>
        <p:spPr>
          <a:xfrm>
            <a:off x="173104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7" name="Google Shape;287;p21"/>
          <p:cNvSpPr/>
          <p:nvPr/>
        </p:nvSpPr>
        <p:spPr>
          <a:xfrm>
            <a:off x="375577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8" name="Google Shape;288;p21"/>
          <p:cNvSpPr/>
          <p:nvPr/>
        </p:nvSpPr>
        <p:spPr>
          <a:xfrm>
            <a:off x="335835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9" name="Google Shape;289;p21"/>
          <p:cNvSpPr/>
          <p:nvPr/>
        </p:nvSpPr>
        <p:spPr>
          <a:xfrm>
            <a:off x="4543310"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0" name="Google Shape;290;p21"/>
          <p:cNvSpPr/>
          <p:nvPr/>
        </p:nvSpPr>
        <p:spPr>
          <a:xfrm>
            <a:off x="4991434"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1" name="Google Shape;291;p21"/>
          <p:cNvSpPr/>
          <p:nvPr/>
        </p:nvSpPr>
        <p:spPr>
          <a:xfrm>
            <a:off x="4145896"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2" name="Google Shape;292;p21"/>
          <p:cNvSpPr/>
          <p:nvPr/>
        </p:nvSpPr>
        <p:spPr>
          <a:xfrm>
            <a:off x="5407675" y="618435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93" name="Google Shape;293;p21"/>
          <p:cNvPicPr preferRelativeResize="0"/>
          <p:nvPr/>
        </p:nvPicPr>
        <p:blipFill rotWithShape="1">
          <a:blip r:embed="rId4">
            <a:alphaModFix/>
          </a:blip>
          <a:srcRect b="0" l="0" r="0" t="0"/>
          <a:stretch/>
        </p:blipFill>
        <p:spPr>
          <a:xfrm>
            <a:off x="3840050" y="2774475"/>
            <a:ext cx="3766374" cy="2510925"/>
          </a:xfrm>
          <a:prstGeom prst="rect">
            <a:avLst/>
          </a:prstGeom>
          <a:noFill/>
          <a:ln>
            <a:noFill/>
          </a:ln>
        </p:spPr>
      </p:pic>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9" name="Google Shape;79;p12"/>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80" name="Google Shape;80;p12"/>
          <p:cNvSpPr/>
          <p:nvPr/>
        </p:nvSpPr>
        <p:spPr>
          <a:xfrm>
            <a:off x="8436229" y="0"/>
            <a:ext cx="3755770"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81" name="Google Shape;81;p12"/>
          <p:cNvSpPr/>
          <p:nvPr/>
        </p:nvSpPr>
        <p:spPr>
          <a:xfrm>
            <a:off x="8436229" y="4280537"/>
            <a:ext cx="3938649" cy="2577461"/>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https://www.pexels.com/es-es/foto/hacker-de-cultivos-escribiendo-en-una-computadora-portatil-con-datos-en-la-pantalla-5935788/</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82" name="Google Shape;82;p12"/>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3" name="Google Shape;83;p12"/>
          <p:cNvSpPr txBox="1"/>
          <p:nvPr/>
        </p:nvSpPr>
        <p:spPr>
          <a:xfrm>
            <a:off x="788156" y="2172008"/>
            <a:ext cx="3789000" cy="31401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ataque se produce cuando datos no confiables son enviados a un intérprete (ya sea del sistema operativo, de una base de datos o cualquier intérprete) como parte de un comando o consulta.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Los datos hóstiles introducidos por el atacante pueden engañar al intérprete haciendo que se ejecuten comandos no intencionados o accediendo a información sobre la que no se está autorizado. Uno de los ejemplos más significativos de este tipo de ataque es </a:t>
            </a:r>
            <a:r>
              <a:rPr b="1" i="0" lang="es-ES" sz="1400" u="none" cap="none" strike="noStrike">
                <a:solidFill>
                  <a:srgbClr val="000000"/>
                </a:solidFill>
                <a:latin typeface="Arial"/>
                <a:ea typeface="Arial"/>
                <a:cs typeface="Arial"/>
                <a:sym typeface="Arial"/>
              </a:rPr>
              <a:t>SQL Injection.</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84" name="Google Shape;84;p12"/>
          <p:cNvSpPr txBox="1"/>
          <p:nvPr/>
        </p:nvSpPr>
        <p:spPr>
          <a:xfrm>
            <a:off x="649089" y="12108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Inyección (</a:t>
            </a:r>
            <a:r>
              <a:rPr b="1" i="1" lang="es-ES" sz="1800" u="none" cap="none" strike="noStrike">
                <a:solidFill>
                  <a:srgbClr val="000000"/>
                </a:solidFill>
                <a:latin typeface="Arial"/>
                <a:ea typeface="Arial"/>
                <a:cs typeface="Arial"/>
                <a:sym typeface="Arial"/>
              </a:rPr>
              <a:t>Injection</a:t>
            </a:r>
            <a:r>
              <a:rPr b="1" i="0" lang="es-ES" sz="18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85" name="Google Shape;85;p12"/>
          <p:cNvSpPr/>
          <p:nvPr/>
        </p:nvSpPr>
        <p:spPr>
          <a:xfrm>
            <a:off x="2545503" y="6076143"/>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6" name="Google Shape;86;p12"/>
          <p:cNvSpPr/>
          <p:nvPr/>
        </p:nvSpPr>
        <p:spPr>
          <a:xfrm>
            <a:off x="212846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7" name="Google Shape;87;p12"/>
          <p:cNvSpPr/>
          <p:nvPr/>
        </p:nvSpPr>
        <p:spPr>
          <a:xfrm>
            <a:off x="2942117" y="608304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8" name="Google Shape;88;p12"/>
          <p:cNvSpPr/>
          <p:nvPr/>
        </p:nvSpPr>
        <p:spPr>
          <a:xfrm>
            <a:off x="173104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9" name="Google Shape;89;p12"/>
          <p:cNvSpPr/>
          <p:nvPr/>
        </p:nvSpPr>
        <p:spPr>
          <a:xfrm>
            <a:off x="375577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0" name="Google Shape;90;p12"/>
          <p:cNvSpPr/>
          <p:nvPr/>
        </p:nvSpPr>
        <p:spPr>
          <a:xfrm>
            <a:off x="335835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1" name="Google Shape;91;p12"/>
          <p:cNvSpPr/>
          <p:nvPr/>
        </p:nvSpPr>
        <p:spPr>
          <a:xfrm>
            <a:off x="4543310"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2" name="Google Shape;92;p12"/>
          <p:cNvSpPr/>
          <p:nvPr/>
        </p:nvSpPr>
        <p:spPr>
          <a:xfrm>
            <a:off x="4991434"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3" name="Google Shape;93;p12"/>
          <p:cNvSpPr/>
          <p:nvPr/>
        </p:nvSpPr>
        <p:spPr>
          <a:xfrm>
            <a:off x="4145896"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4" name="Google Shape;94;p12"/>
          <p:cNvSpPr/>
          <p:nvPr/>
        </p:nvSpPr>
        <p:spPr>
          <a:xfrm>
            <a:off x="5407675" y="605294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95" name="Google Shape;95;p12"/>
          <p:cNvPicPr preferRelativeResize="0"/>
          <p:nvPr/>
        </p:nvPicPr>
        <p:blipFill rotWithShape="1">
          <a:blip r:embed="rId3">
            <a:alphaModFix/>
          </a:blip>
          <a:srcRect b="0" l="0" r="0" t="0"/>
          <a:stretch/>
        </p:blipFill>
        <p:spPr>
          <a:xfrm>
            <a:off x="4824838" y="2251922"/>
            <a:ext cx="2542325" cy="2847600"/>
          </a:xfrm>
          <a:prstGeom prst="rect">
            <a:avLst/>
          </a:prstGeom>
          <a:noFill/>
          <a:ln>
            <a:noFill/>
          </a:ln>
        </p:spPr>
      </p:pic>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3"/>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1" name="Google Shape;101;p13"/>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1" i="0" lang="es-ES" sz="1400" u="none" cap="none" strike="noStrike">
                <a:solidFill>
                  <a:srgbClr val="FF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3"/>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03" name="Google Shape;103;p13"/>
          <p:cNvSpPr/>
          <p:nvPr/>
        </p:nvSpPr>
        <p:spPr>
          <a:xfrm>
            <a:off x="8436229" y="4174435"/>
            <a:ext cx="3938649" cy="2683563"/>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https://cdn.pixabay.com/photo/2012/11/07/07/31/man-65049_960_720.jpg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04" name="Google Shape;104;p13"/>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5" name="Google Shape;105;p13"/>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Pérdida de autenticación y gestión de sesiones </a:t>
            </a:r>
            <a:endParaRPr b="1" i="0" sz="1800" u="none" cap="none" strike="noStrike">
              <a:solidFill>
                <a:srgbClr val="000000"/>
              </a:solidFill>
              <a:latin typeface="Arial"/>
              <a:ea typeface="Arial"/>
              <a:cs typeface="Arial"/>
              <a:sym typeface="Arial"/>
            </a:endParaRPr>
          </a:p>
        </p:txBody>
      </p:sp>
      <p:sp>
        <p:nvSpPr>
          <p:cNvPr id="106" name="Google Shape;106;p13"/>
          <p:cNvSpPr txBox="1"/>
          <p:nvPr/>
        </p:nvSpPr>
        <p:spPr>
          <a:xfrm>
            <a:off x="712999" y="2451725"/>
            <a:ext cx="2910300" cy="20319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Hay ciertos datos que deben estar cifrados, como credenciales de acceso, datos bancarios, información confidencial de la empresa, etc., ya que aparte de que la ley lo exija, lo que un ciberdelincuente pueda hacer con los datos puede ser catastrófico para la empresa. </a:t>
            </a:r>
            <a:endParaRPr b="0" i="0" sz="1400" u="none" cap="none" strike="noStrike">
              <a:solidFill>
                <a:srgbClr val="000000"/>
              </a:solidFill>
              <a:latin typeface="Arial"/>
              <a:ea typeface="Arial"/>
              <a:cs typeface="Arial"/>
              <a:sym typeface="Arial"/>
            </a:endParaRPr>
          </a:p>
        </p:txBody>
      </p:sp>
      <p:sp>
        <p:nvSpPr>
          <p:cNvPr id="107" name="Google Shape;107;p13"/>
          <p:cNvSpPr/>
          <p:nvPr/>
        </p:nvSpPr>
        <p:spPr>
          <a:xfrm>
            <a:off x="2545503" y="6076143"/>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8" name="Google Shape;108;p13"/>
          <p:cNvSpPr/>
          <p:nvPr/>
        </p:nvSpPr>
        <p:spPr>
          <a:xfrm>
            <a:off x="212846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9" name="Google Shape;109;p13"/>
          <p:cNvSpPr/>
          <p:nvPr/>
        </p:nvSpPr>
        <p:spPr>
          <a:xfrm>
            <a:off x="2942117" y="608304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0" name="Google Shape;110;p13"/>
          <p:cNvSpPr/>
          <p:nvPr/>
        </p:nvSpPr>
        <p:spPr>
          <a:xfrm>
            <a:off x="173104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1" name="Google Shape;111;p13"/>
          <p:cNvSpPr/>
          <p:nvPr/>
        </p:nvSpPr>
        <p:spPr>
          <a:xfrm>
            <a:off x="375577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2" name="Google Shape;112;p13"/>
          <p:cNvSpPr/>
          <p:nvPr/>
        </p:nvSpPr>
        <p:spPr>
          <a:xfrm>
            <a:off x="335835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3" name="Google Shape;113;p13"/>
          <p:cNvSpPr/>
          <p:nvPr/>
        </p:nvSpPr>
        <p:spPr>
          <a:xfrm>
            <a:off x="4543310"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4" name="Google Shape;114;p13"/>
          <p:cNvSpPr/>
          <p:nvPr/>
        </p:nvSpPr>
        <p:spPr>
          <a:xfrm>
            <a:off x="4991434"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5" name="Google Shape;115;p13"/>
          <p:cNvSpPr/>
          <p:nvPr/>
        </p:nvSpPr>
        <p:spPr>
          <a:xfrm>
            <a:off x="4145896"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6" name="Google Shape;116;p13"/>
          <p:cNvSpPr/>
          <p:nvPr/>
        </p:nvSpPr>
        <p:spPr>
          <a:xfrm>
            <a:off x="5407675" y="605294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17" name="Google Shape;117;p13"/>
          <p:cNvPicPr preferRelativeResize="0"/>
          <p:nvPr/>
        </p:nvPicPr>
        <p:blipFill rotWithShape="1">
          <a:blip r:embed="rId3">
            <a:alphaModFix/>
          </a:blip>
          <a:srcRect b="0" l="0" r="0" t="0"/>
          <a:stretch/>
        </p:blipFill>
        <p:spPr>
          <a:xfrm>
            <a:off x="4084976" y="2197925"/>
            <a:ext cx="3282811" cy="2462150"/>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4"/>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3" name="Google Shape;123;p14"/>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124" name="Google Shape;124;p14"/>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25" name="Google Shape;125;p14"/>
          <p:cNvSpPr/>
          <p:nvPr/>
        </p:nvSpPr>
        <p:spPr>
          <a:xfrm>
            <a:off x="8436229" y="4280537"/>
            <a:ext cx="3938649" cy="2577461"/>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s-ES" sz="1200" u="sng" cap="none" strike="noStrike">
                <a:solidFill>
                  <a:schemeClr val="hlink"/>
                </a:solidFill>
                <a:latin typeface="Arial"/>
                <a:ea typeface="Arial"/>
                <a:cs typeface="Arial"/>
                <a:sym typeface="Arial"/>
                <a:hlinkClick r:id="rId3"/>
              </a:rPr>
              <a:t>https://img.freepik.com/vector-gratis/composicion-realista-codigo-pirata-informatico-color-persona-crea-codigos-piratear-robar-informacion-vectorial-ilustracion_1284-18005.jpg?size=626&amp;ext=jpg&amp;ga=GA1.2.852125583.1645738912</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26" name="Google Shape;126;p14"/>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7" name="Google Shape;127;p14"/>
          <p:cNvSpPr/>
          <p:nvPr/>
        </p:nvSpPr>
        <p:spPr>
          <a:xfrm>
            <a:off x="2545503" y="6076143"/>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8" name="Google Shape;128;p14"/>
          <p:cNvSpPr/>
          <p:nvPr/>
        </p:nvSpPr>
        <p:spPr>
          <a:xfrm>
            <a:off x="212846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9" name="Google Shape;129;p14"/>
          <p:cNvSpPr/>
          <p:nvPr/>
        </p:nvSpPr>
        <p:spPr>
          <a:xfrm>
            <a:off x="2942117" y="608304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0" name="Google Shape;130;p14"/>
          <p:cNvSpPr txBox="1"/>
          <p:nvPr/>
        </p:nvSpPr>
        <p:spPr>
          <a:xfrm>
            <a:off x="1267229" y="1215001"/>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Secuencia de comandos en sitios cruzados (XSS)</a:t>
            </a:r>
            <a:endParaRPr b="1" i="0" sz="1800" u="none" cap="none" strike="noStrike">
              <a:solidFill>
                <a:srgbClr val="000000"/>
              </a:solidFill>
              <a:latin typeface="Arial"/>
              <a:ea typeface="Arial"/>
              <a:cs typeface="Arial"/>
              <a:sym typeface="Arial"/>
            </a:endParaRPr>
          </a:p>
        </p:txBody>
      </p:sp>
      <p:sp>
        <p:nvSpPr>
          <p:cNvPr id="131" name="Google Shape;131;p14"/>
          <p:cNvSpPr txBox="1"/>
          <p:nvPr/>
        </p:nvSpPr>
        <p:spPr>
          <a:xfrm>
            <a:off x="752268" y="2197914"/>
            <a:ext cx="3555054" cy="2462172"/>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obtienen datos no confiables y se envían directamente al navegador web. Esto provoca que se puedan ejecutar comandos no deseados en el navegador del usuario.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Estos comandos pueden obtener desde las credenciales de acceso del usuario como instalar ciertos programas maliciosos.</a:t>
            </a:r>
            <a:endParaRPr b="0" i="0" sz="1400" u="none" cap="none" strike="noStrike">
              <a:solidFill>
                <a:srgbClr val="000000"/>
              </a:solidFill>
              <a:latin typeface="Arial"/>
              <a:ea typeface="Arial"/>
              <a:cs typeface="Arial"/>
              <a:sym typeface="Arial"/>
            </a:endParaRPr>
          </a:p>
        </p:txBody>
      </p:sp>
      <p:sp>
        <p:nvSpPr>
          <p:cNvPr id="132" name="Google Shape;132;p14"/>
          <p:cNvSpPr/>
          <p:nvPr/>
        </p:nvSpPr>
        <p:spPr>
          <a:xfrm>
            <a:off x="173104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3" name="Google Shape;133;p14"/>
          <p:cNvSpPr/>
          <p:nvPr/>
        </p:nvSpPr>
        <p:spPr>
          <a:xfrm>
            <a:off x="375577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4" name="Google Shape;134;p14"/>
          <p:cNvSpPr/>
          <p:nvPr/>
        </p:nvSpPr>
        <p:spPr>
          <a:xfrm>
            <a:off x="335835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5" name="Google Shape;135;p14"/>
          <p:cNvSpPr/>
          <p:nvPr/>
        </p:nvSpPr>
        <p:spPr>
          <a:xfrm>
            <a:off x="4543310"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6" name="Google Shape;136;p14"/>
          <p:cNvSpPr/>
          <p:nvPr/>
        </p:nvSpPr>
        <p:spPr>
          <a:xfrm>
            <a:off x="4991434"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7" name="Google Shape;137;p14"/>
          <p:cNvSpPr/>
          <p:nvPr/>
        </p:nvSpPr>
        <p:spPr>
          <a:xfrm>
            <a:off x="4145896"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8" name="Google Shape;138;p14"/>
          <p:cNvSpPr/>
          <p:nvPr/>
        </p:nvSpPr>
        <p:spPr>
          <a:xfrm>
            <a:off x="5407675" y="605294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39" name="Google Shape;139;p14"/>
          <p:cNvPicPr preferRelativeResize="0"/>
          <p:nvPr/>
        </p:nvPicPr>
        <p:blipFill rotWithShape="1">
          <a:blip r:embed="rId4">
            <a:alphaModFix/>
          </a:blip>
          <a:srcRect b="0" l="0" r="0" t="0"/>
          <a:stretch/>
        </p:blipFill>
        <p:spPr>
          <a:xfrm>
            <a:off x="4562863" y="2314454"/>
            <a:ext cx="3066275" cy="2506896"/>
          </a:xfrm>
          <a:prstGeom prst="rect">
            <a:avLst/>
          </a:prstGeom>
          <a:noFill/>
          <a:ln>
            <a:noFill/>
          </a:ln>
        </p:spPr>
      </p:pic>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5" name="Google Shape;145;p15"/>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146" name="Google Shape;146;p15"/>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47" name="Google Shape;147;p15"/>
          <p:cNvSpPr/>
          <p:nvPr/>
        </p:nvSpPr>
        <p:spPr>
          <a:xfrm>
            <a:off x="8436229" y="4280537"/>
            <a:ext cx="3938649" cy="2577461"/>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sng" cap="none" strike="noStrike">
                <a:solidFill>
                  <a:schemeClr val="hlink"/>
                </a:solidFill>
                <a:latin typeface="Arial"/>
                <a:ea typeface="Arial"/>
                <a:cs typeface="Arial"/>
                <a:sym typeface="Arial"/>
                <a:hlinkClick r:id="rId3"/>
              </a:rPr>
              <a:t>https://img.freepik.com/foto-gratis/ladrones-usan-sombrero-negro-sostienen-telefono-tarjeta-inteligente-gris_1150-15149.jpg?size=626&amp;ext=jpg&amp;ga=GA1.2.852125583.1645738912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48" name="Google Shape;148;p15"/>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9" name="Google Shape;149;p15"/>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Referencia directa insegura a objetos </a:t>
            </a:r>
            <a:endParaRPr b="1" i="0" sz="1800" u="none" cap="none" strike="noStrike">
              <a:solidFill>
                <a:srgbClr val="000000"/>
              </a:solidFill>
              <a:latin typeface="Arial"/>
              <a:ea typeface="Arial"/>
              <a:cs typeface="Arial"/>
              <a:sym typeface="Arial"/>
            </a:endParaRPr>
          </a:p>
        </p:txBody>
      </p:sp>
      <p:sp>
        <p:nvSpPr>
          <p:cNvPr id="150" name="Google Shape;150;p15"/>
          <p:cNvSpPr txBox="1"/>
          <p:nvPr/>
        </p:nvSpPr>
        <p:spPr>
          <a:xfrm>
            <a:off x="752268" y="2197914"/>
            <a:ext cx="3003600" cy="22473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no se controlan los accesos a recursos sobre los que un usuario no debería tener acceso. En las aplicaciones, la mayoría de las veces, existen distintos usuarios y cada usuario tiene una serie de recursos sobre los que tiene acceso y otros sobre los que no debería tener acceso. </a:t>
            </a:r>
            <a:endParaRPr b="0" i="0" sz="1400" u="none" cap="none" strike="noStrike">
              <a:solidFill>
                <a:srgbClr val="000000"/>
              </a:solidFill>
              <a:latin typeface="Arial"/>
              <a:ea typeface="Arial"/>
              <a:cs typeface="Arial"/>
              <a:sym typeface="Arial"/>
            </a:endParaRPr>
          </a:p>
        </p:txBody>
      </p:sp>
      <p:sp>
        <p:nvSpPr>
          <p:cNvPr id="151" name="Google Shape;151;p15"/>
          <p:cNvSpPr/>
          <p:nvPr/>
        </p:nvSpPr>
        <p:spPr>
          <a:xfrm>
            <a:off x="2545503" y="6076143"/>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2" name="Google Shape;152;p15"/>
          <p:cNvSpPr/>
          <p:nvPr/>
        </p:nvSpPr>
        <p:spPr>
          <a:xfrm>
            <a:off x="212846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3" name="Google Shape;153;p15"/>
          <p:cNvSpPr/>
          <p:nvPr/>
        </p:nvSpPr>
        <p:spPr>
          <a:xfrm>
            <a:off x="2942117" y="608304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4" name="Google Shape;154;p15"/>
          <p:cNvSpPr/>
          <p:nvPr/>
        </p:nvSpPr>
        <p:spPr>
          <a:xfrm>
            <a:off x="173104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5" name="Google Shape;155;p15"/>
          <p:cNvSpPr/>
          <p:nvPr/>
        </p:nvSpPr>
        <p:spPr>
          <a:xfrm>
            <a:off x="375577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6" name="Google Shape;156;p15"/>
          <p:cNvSpPr/>
          <p:nvPr/>
        </p:nvSpPr>
        <p:spPr>
          <a:xfrm>
            <a:off x="335835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7" name="Google Shape;157;p15"/>
          <p:cNvSpPr/>
          <p:nvPr/>
        </p:nvSpPr>
        <p:spPr>
          <a:xfrm>
            <a:off x="4543310"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8" name="Google Shape;158;p15"/>
          <p:cNvSpPr/>
          <p:nvPr/>
        </p:nvSpPr>
        <p:spPr>
          <a:xfrm>
            <a:off x="4991434"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9" name="Google Shape;159;p15"/>
          <p:cNvSpPr/>
          <p:nvPr/>
        </p:nvSpPr>
        <p:spPr>
          <a:xfrm>
            <a:off x="4145896"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0" name="Google Shape;160;p15"/>
          <p:cNvSpPr/>
          <p:nvPr/>
        </p:nvSpPr>
        <p:spPr>
          <a:xfrm>
            <a:off x="5407675" y="605294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61" name="Google Shape;161;p15"/>
          <p:cNvPicPr preferRelativeResize="0"/>
          <p:nvPr/>
        </p:nvPicPr>
        <p:blipFill rotWithShape="1">
          <a:blip r:embed="rId4">
            <a:alphaModFix/>
          </a:blip>
          <a:srcRect b="0" l="0" r="0" t="0"/>
          <a:stretch/>
        </p:blipFill>
        <p:spPr>
          <a:xfrm>
            <a:off x="3875925" y="2451783"/>
            <a:ext cx="3425049" cy="2283366"/>
          </a:xfrm>
          <a:prstGeom prst="rect">
            <a:avLst/>
          </a:prstGeom>
          <a:noFill/>
          <a:ln cap="flat" cmpd="sng" w="25400">
            <a:solidFill>
              <a:srgbClr val="42719B"/>
            </a:solidFill>
            <a:prstDash val="solid"/>
            <a:round/>
            <a:headEnd len="sm" w="sm" type="none"/>
            <a:tailEnd len="sm" w="sm" type="none"/>
          </a:ln>
        </p:spPr>
      </p:pic>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6"/>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67" name="Google Shape;167;p16"/>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168" name="Google Shape;168;p16"/>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69" name="Google Shape;169;p16"/>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s-ES" sz="1200" u="none" cap="none" strike="noStrike">
                <a:solidFill>
                  <a:schemeClr val="dk1"/>
                </a:solidFill>
                <a:latin typeface="Arial"/>
                <a:ea typeface="Arial"/>
                <a:cs typeface="Arial"/>
                <a:sym typeface="Arial"/>
              </a:rPr>
              <a:t>	</a:t>
            </a:r>
            <a:r>
              <a:rPr b="0" i="0" lang="es-ES" sz="1200" u="sng" cap="none" strike="noStrike">
                <a:solidFill>
                  <a:schemeClr val="hlink"/>
                </a:solidFill>
                <a:latin typeface="Arial"/>
                <a:ea typeface="Arial"/>
                <a:cs typeface="Arial"/>
                <a:sym typeface="Arial"/>
                <a:hlinkClick r:id="rId3"/>
              </a:rPr>
              <a:t>https://cdn.pixabay.com/photo/2017/09/02/23/13/identity-theft-2708855_960_720.jpg</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70" name="Google Shape;170;p16"/>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1" name="Google Shape;171;p16"/>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Configuración de seguridad incorrecta </a:t>
            </a:r>
            <a:endParaRPr b="1" i="0" sz="1800" u="none" cap="none" strike="noStrike">
              <a:solidFill>
                <a:srgbClr val="000000"/>
              </a:solidFill>
              <a:latin typeface="Arial"/>
              <a:ea typeface="Arial"/>
              <a:cs typeface="Arial"/>
              <a:sym typeface="Arial"/>
            </a:endParaRPr>
          </a:p>
        </p:txBody>
      </p:sp>
      <p:sp>
        <p:nvSpPr>
          <p:cNvPr id="172" name="Google Shape;172;p16"/>
          <p:cNvSpPr txBox="1"/>
          <p:nvPr/>
        </p:nvSpPr>
        <p:spPr>
          <a:xfrm>
            <a:off x="752274" y="2197925"/>
            <a:ext cx="3312300" cy="37557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han realizado malas configuraciones en los servidores de las aplicaciones, en las bases de datos o en la configuración del propio sistema operativo.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 importante tener todo el </a:t>
            </a:r>
            <a:r>
              <a:rPr b="0" i="1" lang="es-ES" sz="1400" u="none" cap="none" strike="noStrike">
                <a:solidFill>
                  <a:srgbClr val="000000"/>
                </a:solidFill>
                <a:latin typeface="Arial"/>
                <a:ea typeface="Arial"/>
                <a:cs typeface="Arial"/>
                <a:sym typeface="Arial"/>
              </a:rPr>
              <a:t>software</a:t>
            </a:r>
            <a:r>
              <a:rPr b="0" i="0" lang="es-ES" sz="1400" u="none" cap="none" strike="noStrike">
                <a:solidFill>
                  <a:srgbClr val="000000"/>
                </a:solidFill>
                <a:latin typeface="Arial"/>
                <a:ea typeface="Arial"/>
                <a:cs typeface="Arial"/>
                <a:sym typeface="Arial"/>
              </a:rPr>
              <a:t> actualizado con la última versión disponible y que todas las librerías o </a:t>
            </a:r>
            <a:r>
              <a:rPr b="0" i="1" lang="es-ES" sz="1400" u="none" cap="none" strike="noStrike">
                <a:solidFill>
                  <a:srgbClr val="000000"/>
                </a:solidFill>
                <a:latin typeface="Arial"/>
                <a:ea typeface="Arial"/>
                <a:cs typeface="Arial"/>
                <a:sym typeface="Arial"/>
              </a:rPr>
              <a:t>frameworks</a:t>
            </a:r>
            <a:r>
              <a:rPr b="0" i="0" lang="es-ES" sz="1400" u="none" cap="none" strike="noStrike">
                <a:solidFill>
                  <a:srgbClr val="000000"/>
                </a:solidFill>
                <a:latin typeface="Arial"/>
                <a:ea typeface="Arial"/>
                <a:cs typeface="Arial"/>
                <a:sym typeface="Arial"/>
              </a:rPr>
              <a:t> que use la aplicación también estén actualizadas.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173" name="Google Shape;173;p16"/>
          <p:cNvSpPr/>
          <p:nvPr/>
        </p:nvSpPr>
        <p:spPr>
          <a:xfrm>
            <a:off x="2545503" y="6076143"/>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4" name="Google Shape;174;p16"/>
          <p:cNvSpPr/>
          <p:nvPr/>
        </p:nvSpPr>
        <p:spPr>
          <a:xfrm>
            <a:off x="212846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5" name="Google Shape;175;p16"/>
          <p:cNvSpPr/>
          <p:nvPr/>
        </p:nvSpPr>
        <p:spPr>
          <a:xfrm>
            <a:off x="2942117" y="608304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6" name="Google Shape;176;p16"/>
          <p:cNvSpPr/>
          <p:nvPr/>
        </p:nvSpPr>
        <p:spPr>
          <a:xfrm>
            <a:off x="173104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7" name="Google Shape;177;p16"/>
          <p:cNvSpPr/>
          <p:nvPr/>
        </p:nvSpPr>
        <p:spPr>
          <a:xfrm>
            <a:off x="3755772"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8" name="Google Shape;178;p16"/>
          <p:cNvSpPr/>
          <p:nvPr/>
        </p:nvSpPr>
        <p:spPr>
          <a:xfrm>
            <a:off x="3358358" y="607614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9" name="Google Shape;179;p16"/>
          <p:cNvSpPr/>
          <p:nvPr/>
        </p:nvSpPr>
        <p:spPr>
          <a:xfrm>
            <a:off x="4543310"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0" name="Google Shape;180;p16"/>
          <p:cNvSpPr/>
          <p:nvPr/>
        </p:nvSpPr>
        <p:spPr>
          <a:xfrm>
            <a:off x="4991434"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1" name="Google Shape;181;p16"/>
          <p:cNvSpPr/>
          <p:nvPr/>
        </p:nvSpPr>
        <p:spPr>
          <a:xfrm>
            <a:off x="4145896" y="6059849"/>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2" name="Google Shape;182;p16"/>
          <p:cNvSpPr/>
          <p:nvPr/>
        </p:nvSpPr>
        <p:spPr>
          <a:xfrm>
            <a:off x="5407675" y="605294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83" name="Google Shape;183;p16"/>
          <p:cNvPicPr preferRelativeResize="0"/>
          <p:nvPr/>
        </p:nvPicPr>
        <p:blipFill rotWithShape="1">
          <a:blip r:embed="rId4">
            <a:alphaModFix/>
          </a:blip>
          <a:srcRect b="0" l="0" r="0" t="0"/>
          <a:stretch/>
        </p:blipFill>
        <p:spPr>
          <a:xfrm>
            <a:off x="4253202" y="2497007"/>
            <a:ext cx="3391999" cy="2254293"/>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7"/>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89" name="Google Shape;189;p17"/>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190" name="Google Shape;190;p17"/>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91" name="Google Shape;191;p17"/>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https://www.pexels.com/es-es/foto/foto-de-primer-plano-extremo-de-codigos-en-pantalla-3861976/</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92" name="Google Shape;192;p17"/>
          <p:cNvSpPr/>
          <p:nvPr/>
        </p:nvSpPr>
        <p:spPr>
          <a:xfrm>
            <a:off x="604911" y="970671"/>
            <a:ext cx="7118400" cy="4994100"/>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3" name="Google Shape;193;p17"/>
          <p:cNvSpPr txBox="1"/>
          <p:nvPr/>
        </p:nvSpPr>
        <p:spPr>
          <a:xfrm>
            <a:off x="1285370" y="1115202"/>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Exposición de datos sensibles </a:t>
            </a:r>
            <a:endParaRPr b="1" i="0" sz="1800" u="none" cap="none" strike="noStrike">
              <a:solidFill>
                <a:srgbClr val="000000"/>
              </a:solidFill>
              <a:latin typeface="Arial"/>
              <a:ea typeface="Arial"/>
              <a:cs typeface="Arial"/>
              <a:sym typeface="Arial"/>
            </a:endParaRPr>
          </a:p>
        </p:txBody>
      </p:sp>
      <p:sp>
        <p:nvSpPr>
          <p:cNvPr id="194" name="Google Shape;194;p17"/>
          <p:cNvSpPr txBox="1"/>
          <p:nvPr/>
        </p:nvSpPr>
        <p:spPr>
          <a:xfrm>
            <a:off x="765006" y="2443450"/>
            <a:ext cx="3228900" cy="3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puede acceder de forma fácil a datos de carácter sensible almacenados en la aplicación.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Cuando, por ejemplo, se almacenan las credenciales de los usuarios sin codificar o si la comunicación del servidor no es segura a la hora de realizar un pago con una tarjeta de crédito.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195" name="Google Shape;195;p17"/>
          <p:cNvSpPr/>
          <p:nvPr/>
        </p:nvSpPr>
        <p:spPr>
          <a:xfrm>
            <a:off x="2545503" y="6207551"/>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6" name="Google Shape;196;p17"/>
          <p:cNvSpPr/>
          <p:nvPr/>
        </p:nvSpPr>
        <p:spPr>
          <a:xfrm>
            <a:off x="212846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7" name="Google Shape;197;p17"/>
          <p:cNvSpPr/>
          <p:nvPr/>
        </p:nvSpPr>
        <p:spPr>
          <a:xfrm>
            <a:off x="2942117" y="621445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8" name="Google Shape;198;p17"/>
          <p:cNvSpPr/>
          <p:nvPr/>
        </p:nvSpPr>
        <p:spPr>
          <a:xfrm>
            <a:off x="173104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9" name="Google Shape;199;p17"/>
          <p:cNvSpPr/>
          <p:nvPr/>
        </p:nvSpPr>
        <p:spPr>
          <a:xfrm>
            <a:off x="375577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0" name="Google Shape;200;p17"/>
          <p:cNvSpPr/>
          <p:nvPr/>
        </p:nvSpPr>
        <p:spPr>
          <a:xfrm>
            <a:off x="335835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1" name="Google Shape;201;p17"/>
          <p:cNvSpPr/>
          <p:nvPr/>
        </p:nvSpPr>
        <p:spPr>
          <a:xfrm>
            <a:off x="4543310"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2" name="Google Shape;202;p17"/>
          <p:cNvSpPr/>
          <p:nvPr/>
        </p:nvSpPr>
        <p:spPr>
          <a:xfrm>
            <a:off x="4991434"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3" name="Google Shape;203;p17"/>
          <p:cNvSpPr/>
          <p:nvPr/>
        </p:nvSpPr>
        <p:spPr>
          <a:xfrm>
            <a:off x="4145896"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4" name="Google Shape;204;p17"/>
          <p:cNvSpPr/>
          <p:nvPr/>
        </p:nvSpPr>
        <p:spPr>
          <a:xfrm>
            <a:off x="5407675" y="618435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05" name="Google Shape;205;p17"/>
          <p:cNvPicPr preferRelativeResize="0"/>
          <p:nvPr/>
        </p:nvPicPr>
        <p:blipFill rotWithShape="1">
          <a:blip r:embed="rId3">
            <a:alphaModFix/>
          </a:blip>
          <a:srcRect b="0" l="0" r="0" t="0"/>
          <a:stretch/>
        </p:blipFill>
        <p:spPr>
          <a:xfrm>
            <a:off x="4278650" y="2364175"/>
            <a:ext cx="2908450" cy="3065601"/>
          </a:xfrm>
          <a:prstGeom prst="rect">
            <a:avLst/>
          </a:prstGeom>
          <a:noFill/>
          <a:ln cap="flat" cmpd="sng" w="25400">
            <a:solidFill>
              <a:srgbClr val="42719B"/>
            </a:solidFill>
            <a:prstDash val="solid"/>
            <a:round/>
            <a:headEnd len="sm" w="sm" type="none"/>
            <a:tailEnd len="sm" w="sm" type="none"/>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8"/>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1" name="Google Shape;211;p18"/>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212" name="Google Shape;212;p18"/>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213" name="Google Shape;213;p18"/>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s-ES" sz="1200" u="sng" cap="none" strike="noStrike">
                <a:solidFill>
                  <a:schemeClr val="hlink"/>
                </a:solidFill>
                <a:latin typeface="Arial"/>
                <a:ea typeface="Arial"/>
                <a:cs typeface="Arial"/>
                <a:sym typeface="Arial"/>
                <a:hlinkClick r:id="rId3"/>
              </a:rPr>
              <a:t>https://img.freepik.com/foto-gratis/hacker-enmascarado-sudadera-capucha-ocultar-su-identidad-penal-internet_482257-21751.jpg?t=st=1656749241~exp=1656749841~hmac=ac65d33f8bd3171c9fc6515695e827b1285699b71aa03142ab0cef8c0a14fba2&amp;w=1060</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214" name="Google Shape;214;p18"/>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5" name="Google Shape;215;p18"/>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Ausencia de control de acceso a funciones </a:t>
            </a:r>
            <a:endParaRPr b="1" i="0" sz="1800" u="none" cap="none" strike="noStrike">
              <a:solidFill>
                <a:srgbClr val="000000"/>
              </a:solidFill>
              <a:latin typeface="Arial"/>
              <a:ea typeface="Arial"/>
              <a:cs typeface="Arial"/>
              <a:sym typeface="Arial"/>
            </a:endParaRPr>
          </a:p>
        </p:txBody>
      </p:sp>
      <p:sp>
        <p:nvSpPr>
          <p:cNvPr id="216" name="Google Shape;216;p18"/>
          <p:cNvSpPr txBox="1"/>
          <p:nvPr/>
        </p:nvSpPr>
        <p:spPr>
          <a:xfrm>
            <a:off x="752268" y="2197914"/>
            <a:ext cx="3228900" cy="35403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accede a funciones del servidor sobre las que un usuario no debería tener permiso.</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Por ejemplo:</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 El servicio de listado de usuario solo debería estar disponible por la aplicación, pero cualquier usuario puede también acceder a esta información.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17" name="Google Shape;217;p18"/>
          <p:cNvSpPr/>
          <p:nvPr/>
        </p:nvSpPr>
        <p:spPr>
          <a:xfrm>
            <a:off x="2545503" y="6207551"/>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8" name="Google Shape;218;p18"/>
          <p:cNvSpPr/>
          <p:nvPr/>
        </p:nvSpPr>
        <p:spPr>
          <a:xfrm>
            <a:off x="212846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9" name="Google Shape;219;p18"/>
          <p:cNvSpPr/>
          <p:nvPr/>
        </p:nvSpPr>
        <p:spPr>
          <a:xfrm>
            <a:off x="2942117" y="621445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0" name="Google Shape;220;p18"/>
          <p:cNvSpPr/>
          <p:nvPr/>
        </p:nvSpPr>
        <p:spPr>
          <a:xfrm>
            <a:off x="173104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1" name="Google Shape;221;p18"/>
          <p:cNvSpPr/>
          <p:nvPr/>
        </p:nvSpPr>
        <p:spPr>
          <a:xfrm>
            <a:off x="375577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2" name="Google Shape;222;p18"/>
          <p:cNvSpPr/>
          <p:nvPr/>
        </p:nvSpPr>
        <p:spPr>
          <a:xfrm>
            <a:off x="335835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3" name="Google Shape;223;p18"/>
          <p:cNvSpPr/>
          <p:nvPr/>
        </p:nvSpPr>
        <p:spPr>
          <a:xfrm>
            <a:off x="4543310"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4" name="Google Shape;224;p18"/>
          <p:cNvSpPr/>
          <p:nvPr/>
        </p:nvSpPr>
        <p:spPr>
          <a:xfrm>
            <a:off x="4991434"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5" name="Google Shape;225;p18"/>
          <p:cNvSpPr/>
          <p:nvPr/>
        </p:nvSpPr>
        <p:spPr>
          <a:xfrm>
            <a:off x="4145896"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6" name="Google Shape;226;p18"/>
          <p:cNvSpPr/>
          <p:nvPr/>
        </p:nvSpPr>
        <p:spPr>
          <a:xfrm>
            <a:off x="5407675" y="618435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27" name="Google Shape;227;p18"/>
          <p:cNvPicPr preferRelativeResize="0"/>
          <p:nvPr/>
        </p:nvPicPr>
        <p:blipFill rotWithShape="1">
          <a:blip r:embed="rId4">
            <a:alphaModFix/>
          </a:blip>
          <a:srcRect b="0" l="0" r="0" t="0"/>
          <a:stretch/>
        </p:blipFill>
        <p:spPr>
          <a:xfrm>
            <a:off x="4020725" y="2411845"/>
            <a:ext cx="3618101" cy="2034318"/>
          </a:xfrm>
          <a:prstGeom prst="rect">
            <a:avLst/>
          </a:prstGeom>
          <a:noFill/>
          <a:ln>
            <a:noFill/>
          </a:ln>
        </p:spPr>
      </p:pic>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9"/>
          <p:cNvSpPr/>
          <p:nvPr/>
        </p:nvSpPr>
        <p:spPr>
          <a:xfrm>
            <a:off x="8436230" y="38686"/>
            <a:ext cx="393864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3" name="Google Shape;233;p19"/>
          <p:cNvSpPr txBox="1"/>
          <p:nvPr/>
        </p:nvSpPr>
        <p:spPr>
          <a:xfrm>
            <a:off x="8618663" y="852413"/>
            <a:ext cx="3573336" cy="17250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Realizar un Sliders de 10 transiciones relacionados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Se requiere que las imágenes conserven la intencionalidad e información de las imágenes modelo.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1" i="0" sz="1400" u="none" cap="none" strike="noStrike">
              <a:solidFill>
                <a:srgbClr val="FF0000"/>
              </a:solidFill>
              <a:latin typeface="Arial"/>
              <a:ea typeface="Arial"/>
              <a:cs typeface="Arial"/>
              <a:sym typeface="Arial"/>
            </a:endParaRPr>
          </a:p>
        </p:txBody>
      </p:sp>
      <p:sp>
        <p:nvSpPr>
          <p:cNvPr id="234" name="Google Shape;234;p19"/>
          <p:cNvSpPr/>
          <p:nvPr/>
        </p:nvSpPr>
        <p:spPr>
          <a:xfrm>
            <a:off x="8436228" y="0"/>
            <a:ext cx="39386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235" name="Google Shape;235;p19"/>
          <p:cNvSpPr/>
          <p:nvPr/>
        </p:nvSpPr>
        <p:spPr>
          <a:xfrm>
            <a:off x="8436229" y="4532243"/>
            <a:ext cx="3938649" cy="23257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https://img.freepik.com/foto-gratis/hacker-emocionado-despues-romper-servidor-gobierno-usando-supercomputadora_482257-20589.jpg?size=626&amp;ext=jpg&amp;ga=GA1.2.852125583.1645738912</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236" name="Google Shape;236;p19"/>
          <p:cNvSpPr/>
          <p:nvPr/>
        </p:nvSpPr>
        <p:spPr>
          <a:xfrm>
            <a:off x="604911" y="970671"/>
            <a:ext cx="7118252" cy="4994031"/>
          </a:xfrm>
          <a:prstGeom prst="rect">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7" name="Google Shape;237;p19"/>
          <p:cNvSpPr txBox="1"/>
          <p:nvPr/>
        </p:nvSpPr>
        <p:spPr>
          <a:xfrm>
            <a:off x="1285370" y="1213520"/>
            <a:ext cx="5757333"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Falsificación de peticiones en sitios cruzados </a:t>
            </a:r>
            <a:endParaRPr b="1" i="0" sz="1800" u="none" cap="none" strike="noStrike">
              <a:solidFill>
                <a:srgbClr val="000000"/>
              </a:solidFill>
              <a:latin typeface="Arial"/>
              <a:ea typeface="Arial"/>
              <a:cs typeface="Arial"/>
              <a:sym typeface="Arial"/>
            </a:endParaRPr>
          </a:p>
        </p:txBody>
      </p:sp>
      <p:sp>
        <p:nvSpPr>
          <p:cNvPr id="238" name="Google Shape;238;p19"/>
          <p:cNvSpPr txBox="1"/>
          <p:nvPr/>
        </p:nvSpPr>
        <p:spPr>
          <a:xfrm>
            <a:off x="752268" y="2197914"/>
            <a:ext cx="3228888" cy="1815841"/>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Este tipo de ataque ocurre cuando se realizan peticiones HTTP falsificadas del ordenador de la víctima a una aplicación web vulnerable.</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39" name="Google Shape;239;p19"/>
          <p:cNvSpPr/>
          <p:nvPr/>
        </p:nvSpPr>
        <p:spPr>
          <a:xfrm>
            <a:off x="2545503" y="6207551"/>
            <a:ext cx="264942" cy="262816"/>
          </a:xfrm>
          <a:prstGeom prst="ellipse">
            <a:avLst/>
          </a:prstGeom>
          <a:solidFill>
            <a:srgbClr val="0070C0"/>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0" name="Google Shape;240;p19"/>
          <p:cNvSpPr/>
          <p:nvPr/>
        </p:nvSpPr>
        <p:spPr>
          <a:xfrm>
            <a:off x="212846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1" name="Google Shape;241;p19"/>
          <p:cNvSpPr/>
          <p:nvPr/>
        </p:nvSpPr>
        <p:spPr>
          <a:xfrm>
            <a:off x="2942117" y="6214455"/>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2" name="Google Shape;242;p19"/>
          <p:cNvSpPr/>
          <p:nvPr/>
        </p:nvSpPr>
        <p:spPr>
          <a:xfrm>
            <a:off x="173104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3" name="Google Shape;243;p19"/>
          <p:cNvSpPr/>
          <p:nvPr/>
        </p:nvSpPr>
        <p:spPr>
          <a:xfrm>
            <a:off x="3755772"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4" name="Google Shape;244;p19"/>
          <p:cNvSpPr/>
          <p:nvPr/>
        </p:nvSpPr>
        <p:spPr>
          <a:xfrm>
            <a:off x="3358358" y="6207551"/>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5" name="Google Shape;245;p19"/>
          <p:cNvSpPr/>
          <p:nvPr/>
        </p:nvSpPr>
        <p:spPr>
          <a:xfrm>
            <a:off x="4543310"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6" name="Google Shape;246;p19"/>
          <p:cNvSpPr/>
          <p:nvPr/>
        </p:nvSpPr>
        <p:spPr>
          <a:xfrm>
            <a:off x="4991434"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7" name="Google Shape;247;p19"/>
          <p:cNvSpPr/>
          <p:nvPr/>
        </p:nvSpPr>
        <p:spPr>
          <a:xfrm>
            <a:off x="4145896" y="6191257"/>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8" name="Google Shape;248;p19"/>
          <p:cNvSpPr/>
          <p:nvPr/>
        </p:nvSpPr>
        <p:spPr>
          <a:xfrm>
            <a:off x="5407675" y="6184353"/>
            <a:ext cx="264942" cy="262816"/>
          </a:xfrm>
          <a:prstGeom prst="ellipse">
            <a:avLst/>
          </a:prstGeom>
          <a:no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49" name="Google Shape;249;p19"/>
          <p:cNvPicPr preferRelativeResize="0"/>
          <p:nvPr/>
        </p:nvPicPr>
        <p:blipFill rotWithShape="1">
          <a:blip r:embed="rId3">
            <a:alphaModFix/>
          </a:blip>
          <a:srcRect b="0" l="0" r="0" t="0"/>
          <a:stretch/>
        </p:blipFill>
        <p:spPr>
          <a:xfrm>
            <a:off x="3435325" y="2961950"/>
            <a:ext cx="4136369" cy="2325750"/>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